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99"/>
  </p:handoutMasterIdLst>
  <p:sldIdLst>
    <p:sldId id="256" r:id="rId3"/>
    <p:sldId id="305" r:id="rId4"/>
    <p:sldId id="260" r:id="rId5"/>
    <p:sldId id="261" r:id="rId7"/>
    <p:sldId id="258" r:id="rId8"/>
    <p:sldId id="259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1" r:id="rId21"/>
    <p:sldId id="276" r:id="rId22"/>
    <p:sldId id="277" r:id="rId23"/>
    <p:sldId id="278" r:id="rId24"/>
    <p:sldId id="298" r:id="rId25"/>
    <p:sldId id="275" r:id="rId26"/>
    <p:sldId id="282" r:id="rId27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521" r:id="rId46"/>
    <p:sldId id="570" r:id="rId47"/>
    <p:sldId id="616" r:id="rId48"/>
    <p:sldId id="525" r:id="rId49"/>
    <p:sldId id="569" r:id="rId50"/>
    <p:sldId id="571" r:id="rId51"/>
    <p:sldId id="662" r:id="rId52"/>
    <p:sldId id="303" r:id="rId53"/>
    <p:sldId id="705" r:id="rId54"/>
    <p:sldId id="476" r:id="rId55"/>
    <p:sldId id="290" r:id="rId56"/>
    <p:sldId id="289" r:id="rId57"/>
    <p:sldId id="291" r:id="rId58"/>
    <p:sldId id="292" r:id="rId59"/>
    <p:sldId id="293" r:id="rId60"/>
    <p:sldId id="294" r:id="rId61"/>
    <p:sldId id="296" r:id="rId62"/>
    <p:sldId id="299" r:id="rId63"/>
    <p:sldId id="301" r:id="rId64"/>
    <p:sldId id="300" r:id="rId65"/>
    <p:sldId id="297" r:id="rId66"/>
    <p:sldId id="523" r:id="rId67"/>
    <p:sldId id="304" r:id="rId68"/>
    <p:sldId id="306" r:id="rId69"/>
    <p:sldId id="307" r:id="rId70"/>
    <p:sldId id="308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9" r:id="rId80"/>
    <p:sldId id="321" r:id="rId81"/>
    <p:sldId id="320" r:id="rId82"/>
    <p:sldId id="318" r:id="rId83"/>
    <p:sldId id="358" r:id="rId84"/>
    <p:sldId id="357" r:id="rId85"/>
    <p:sldId id="359" r:id="rId86"/>
    <p:sldId id="362" r:id="rId87"/>
    <p:sldId id="366" r:id="rId88"/>
    <p:sldId id="367" r:id="rId89"/>
    <p:sldId id="368" r:id="rId90"/>
    <p:sldId id="369" r:id="rId91"/>
    <p:sldId id="747" r:id="rId92"/>
    <p:sldId id="748" r:id="rId93"/>
    <p:sldId id="749" r:id="rId94"/>
    <p:sldId id="370" r:id="rId95"/>
    <p:sldId id="371" r:id="rId96"/>
    <p:sldId id="519" r:id="rId97"/>
    <p:sldId id="372" r:id="rId9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2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jpe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往期录播：https://space.bilibili.com/263032155</a:t>
            </a:r>
            <a:endParaRPr lang="zh-CN" altLang="en-US"/>
          </a:p>
          <a:p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5" name="Picture 4" descr="cpp_timeli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603500"/>
            <a:ext cx="8210550" cy="4124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21765" y="1726565"/>
            <a:ext cx="3674110" cy="4626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09445" y="3611245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3549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9515" y="1180465"/>
            <a:ext cx="4354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如果没有解构函数，则每个带有返回的分支都要手动释放所有之前的资源</a:t>
            </a:r>
            <a:r>
              <a:rPr lang="en-US" altLang="zh-CN"/>
              <a:t>: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2858135" y="1503045"/>
            <a:ext cx="6333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标准保证当异常发生时，会调用已创建对象的解构函数。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C++ </a:t>
            </a:r>
            <a:r>
              <a:rPr lang="zh-CN" altLang="en-US"/>
              <a:t>中没有（也不需要</a:t>
            </a:r>
            <a:r>
              <a:rPr lang="zh-CN" altLang="en-US">
                <a:sym typeface="+mn-ea"/>
              </a:rPr>
              <a:t>）</a:t>
            </a:r>
            <a:r>
              <a:rPr lang="en-US" altLang="zh-CN"/>
              <a:t> finally </a:t>
            </a:r>
            <a:r>
              <a:rPr lang="zh-CN" altLang="en-US"/>
              <a:t>语句。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625725"/>
            <a:ext cx="5181600" cy="275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380" y="6103620"/>
            <a:ext cx="4960620" cy="75438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87780" y="3138805"/>
            <a:ext cx="3900805" cy="1407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4865370" y="0"/>
            <a:ext cx="73266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[热心观众整理的学习资料](https://github.com/jiayaozhang/OpenVDB_and_TBB)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核心开发规范](https://github.com/isocpp/CppCoreGuidelines/blob/master/CppCoreGuidelines.md)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altLang="zh-CN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  <a:endParaRPr lang="zh-CN"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一旦我们定义了自己的构造函数，编译器就</a:t>
            </a:r>
            <a:r>
              <a:rPr lang="zh-CN" altLang="en-US" b="1"/>
              <a:t>不会再生成默认的无参构造函数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如果还想让编译器自动生成默认的无参构造函数，可以用</a:t>
            </a:r>
            <a:r>
              <a:rPr lang="en-US" altLang="zh-CN"/>
              <a:t> C++11 </a:t>
            </a:r>
            <a:r>
              <a:rPr lang="zh-CN" altLang="en-US"/>
              <a:t>新增的这个语法：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编译器默认生成的构造函数：拷贝构造函数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除了无参和初始化列表构造函数外，编译器默认还会生成这样一个特殊的构造函数：</a:t>
            </a:r>
            <a:endParaRPr lang="zh-CN" altLang="en-US"/>
          </a:p>
          <a:p>
            <a:r>
              <a:rPr lang="en-US" altLang="zh-CN"/>
              <a:t>Pig(Pig const &amp;other);</a:t>
            </a:r>
            <a:endParaRPr lang="en-US" altLang="zh-CN"/>
          </a:p>
          <a:p>
            <a:r>
              <a:rPr lang="zh-CN" altLang="en-US"/>
              <a:t>可见他的参数是一个</a:t>
            </a:r>
            <a:r>
              <a:rPr lang="en-US" altLang="zh-CN"/>
              <a:t> Pig </a:t>
            </a:r>
            <a:r>
              <a:rPr lang="zh-CN" altLang="en-US"/>
              <a:t>类型，他的功能就是拷贝</a:t>
            </a:r>
            <a:r>
              <a:rPr lang="en-US" altLang="zh-CN"/>
              <a:t> Pig </a:t>
            </a:r>
            <a:r>
              <a:rPr lang="zh-CN" altLang="en-US"/>
              <a:t>对象，故称为</a:t>
            </a:r>
            <a:r>
              <a:rPr lang="zh-CN" altLang="en-US" b="1"/>
              <a:t>拷贝构造函数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调用方式如下：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拷贝构造函数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用户自定义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除了编译器可以自动生成拷贝构造函数外，如果有需要，用户也可以自定义拷贝构造函数。</a:t>
            </a:r>
            <a:endParaRPr lang="zh-CN"/>
          </a:p>
          <a:p>
            <a:r>
              <a:rPr lang="zh-CN" altLang="en-US"/>
              <a:t>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不想要编译器自动生成拷贝构造函数怎么办：</a:t>
            </a:r>
            <a:r>
              <a:rPr lang="en-US" altLang="zh-CN"/>
              <a:t>= delete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3578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如果想要让编译器不要自动生成</a:t>
            </a:r>
            <a:r>
              <a:rPr lang="zh-CN" altLang="en-US" b="1"/>
              <a:t>拷贝构造函数</a:t>
            </a:r>
            <a:r>
              <a:rPr lang="zh-CN" altLang="en-US"/>
              <a:t>，可以用</a:t>
            </a:r>
            <a:r>
              <a:rPr lang="en-US" altLang="zh-CN"/>
              <a:t> = delete </a:t>
            </a:r>
            <a:r>
              <a:rPr lang="zh-CN" altLang="en-US"/>
              <a:t>语法删除：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= delete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是一对。如果你不确定某个函数有没有被编译器默认生成，可以都用这两个显式地声明一下。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1540" y="2207895"/>
            <a:ext cx="5532120" cy="30543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编译器默认生成的特殊函数：拷贝赋值函数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除了拷贝构造函数外，编译器默认还会生成这样一个重载</a:t>
            </a:r>
            <a:r>
              <a:rPr lang="en-US" altLang="zh-CN">
                <a:sym typeface="+mn-ea"/>
              </a:rPr>
              <a:t>’=’</a:t>
            </a:r>
            <a:r>
              <a:rPr lang="zh-CN" altLang="en-US">
                <a:sym typeface="+mn-ea"/>
              </a:rPr>
              <a:t>这个运算符的函数：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&amp;operator=(Pig const &amp;other);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>
                <a:sym typeface="+mn-ea"/>
              </a:rPr>
              <a:t>拷贝构造函数</a:t>
            </a:r>
            <a:r>
              <a:rPr lang="zh-CN" altLang="en-US">
                <a:sym typeface="+mn-ea"/>
              </a:rPr>
              <a:t>的作用是在</a:t>
            </a:r>
            <a:r>
              <a:rPr lang="en-US" altLang="zh-CN">
                <a:sym typeface="+mn-ea"/>
              </a:rPr>
              <a:t>Pig</a:t>
            </a:r>
            <a:r>
              <a:rPr lang="zh-CN" altLang="en-US" b="1">
                <a:sym typeface="+mn-ea"/>
              </a:rPr>
              <a:t>尚未</a:t>
            </a:r>
            <a:r>
              <a:rPr lang="zh-CN" altLang="en-US">
                <a:sym typeface="+mn-ea"/>
              </a:rPr>
              <a:t>初始化时，将另一个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拷贝进来，以初始化当前</a:t>
            </a:r>
            <a:r>
              <a:rPr lang="en-US" altLang="zh-CN">
                <a:sym typeface="+mn-ea"/>
              </a:rPr>
              <a:t>Pig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Pig pig = pig2;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拷贝构造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b="1"/>
              <a:t>拷贝赋值函数</a:t>
            </a:r>
            <a:r>
              <a:rPr lang="zh-CN" altLang="en-US"/>
              <a:t>的作用是在</a:t>
            </a:r>
            <a:r>
              <a:rPr lang="en-US" altLang="zh-CN"/>
              <a:t>Pig</a:t>
            </a:r>
            <a:r>
              <a:rPr lang="zh-CN" altLang="en-US" b="1"/>
              <a:t>已经</a:t>
            </a:r>
            <a:r>
              <a:rPr lang="zh-CN" altLang="en-US"/>
              <a:t>初始化</a:t>
            </a:r>
            <a:r>
              <a:rPr lang="zh-CN" altLang="en-US">
                <a:sym typeface="+mn-ea"/>
              </a:rPr>
              <a:t>时</a:t>
            </a:r>
            <a:r>
              <a:rPr lang="zh-CN" altLang="en-US"/>
              <a:t>，将当前</a:t>
            </a:r>
            <a:r>
              <a:rPr lang="en-US" altLang="zh-CN"/>
              <a:t>Pig</a:t>
            </a:r>
            <a:r>
              <a:rPr lang="zh-CN" altLang="en-US"/>
              <a:t>销毁，同时将另一个</a:t>
            </a:r>
            <a:r>
              <a:rPr lang="en-US" altLang="zh-CN"/>
              <a:t>Pig</a:t>
            </a:r>
            <a:r>
              <a:rPr lang="zh-CN" altLang="en-US"/>
              <a:t>拷贝进来。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pig;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无参构造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pig = pig2;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拷贝赋值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追求性能时推荐用拷贝构造，因为可以避免一次</a:t>
            </a:r>
            <a:r>
              <a:rPr lang="zh-CN" altLang="en-US">
                <a:sym typeface="+mn-ea"/>
              </a:rPr>
              <a:t>无参</a:t>
            </a:r>
            <a:r>
              <a:rPr lang="zh-CN" altLang="en-US"/>
              <a:t>构造，拷贝赋值是出于需要临时修改对象的灵活性需要。</a:t>
            </a:r>
            <a:endParaRPr lang="zh-CN" altLang="en-US"/>
          </a:p>
          <a:p>
            <a:r>
              <a:rPr lang="zh-CN" altLang="en-US"/>
              <a:t>这个函数同样可以由</a:t>
            </a:r>
            <a:r>
              <a:rPr lang="en-US" altLang="zh-CN"/>
              <a:t> = delete </a:t>
            </a:r>
            <a:r>
              <a:rPr lang="zh-CN" altLang="en-US"/>
              <a:t>和</a:t>
            </a:r>
            <a:r>
              <a:rPr lang="en-US" altLang="zh-CN"/>
              <a:t> = default </a:t>
            </a:r>
            <a:r>
              <a:rPr lang="zh-CN" altLang="en-US"/>
              <a:t>控制是否默认生成。</a:t>
            </a:r>
            <a:endParaRPr lang="zh-CN" altLang="en-US"/>
          </a:p>
          <a:p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注：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return *this </a:t>
            </a:r>
            <a:r>
              <a:rPr lang="zh-CN" altLang="en-US" sz="1400">
                <a:solidFill>
                  <a:schemeClr val="bg1">
                    <a:lumMod val="75000"/>
                  </a:schemeClr>
                </a:solidFill>
              </a:rPr>
              <a:t>是为了支持连等号</a:t>
            </a:r>
            <a:r>
              <a:rPr lang="en-US" altLang="zh-CN" sz="1400">
                <a:solidFill>
                  <a:schemeClr val="bg1">
                    <a:lumMod val="75000"/>
                  </a:schemeClr>
                </a:solidFill>
              </a:rPr>
              <a:t> a = b = c;</a:t>
            </a:r>
            <a:endParaRPr lang="en-US" altLang="zh-CN" sz="140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编译器自动生成的</a:t>
            </a:r>
            <a:r>
              <a:rPr lang="zh-CN" altLang="en-US"/>
              <a:t>函数：全家桶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其实，除了拷贝构造和拷贝赋值，编译器会自动生成的特殊函数还有这些：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这在其他面向对象语言中是看不到的。他们分别是什么作用？稍后揭晓。</a:t>
            </a:r>
            <a:endParaRPr lang="en-US" altLang="zh-CN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全家桶：这些函数默认情况下是怎么样的？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63130" y="5080"/>
            <a:ext cx="4928870" cy="68529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767205" y="3035300"/>
            <a:ext cx="44043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编译器自动生成的这些函数等价于这样：</a:t>
            </a:r>
            <a:endParaRPr lang="zh-CN" altLang="en-US"/>
          </a:p>
          <a:p>
            <a:r>
              <a:rPr lang="en-US" altLang="zh-CN"/>
              <a:t>std::move </a:t>
            </a:r>
            <a:r>
              <a:rPr lang="zh-CN" altLang="en-US"/>
              <a:t>是什么意思？稍后揭晓。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顺便一提，如果其中一个成员（比如</a:t>
            </a:r>
            <a:r>
              <a:rPr lang="en-US" altLang="zh-CN"/>
              <a:t>m_name</a:t>
            </a:r>
            <a:r>
              <a:rPr lang="zh-CN" altLang="en-US"/>
              <a:t>）不支持拷贝构造函数，那么</a:t>
            </a:r>
            <a:r>
              <a:rPr lang="en-US" altLang="zh-CN"/>
              <a:t> Pig </a:t>
            </a:r>
            <a:r>
              <a:rPr lang="zh-CN" altLang="en-US"/>
              <a:t>类的拷贝构造函数将不会被编译器自动生成。其他函数同理。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！接下来着重介绍一下全家桶里的函数。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这个</a:t>
            </a:r>
            <a:r>
              <a:rPr lang="en-US" altLang="zh-CN"/>
              <a:t>Vector</a:t>
            </a:r>
            <a:r>
              <a:rPr lang="zh-CN" altLang="en-US"/>
              <a:t>类有哪些问题？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5967095" y="5416550"/>
            <a:ext cx="32810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更多这样的前人经验可以参考：</a:t>
            </a:r>
            <a:r>
              <a:rPr 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https://github.com/isocpp/CppCoreGuidelines</a:t>
            </a:r>
            <a:endParaRPr 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  <a:endParaRPr lang="en-US" alt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小技巧：如果有移动赋值函数，可以删除拷贝赋值函数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其实：如果你的类已经实现了移动赋值函数，那么为了省力你可以</a:t>
            </a:r>
            <a:r>
              <a:rPr lang="zh-CN" altLang="en-US" b="1"/>
              <a:t>删除拷贝赋值函数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这样当用户调用：</a:t>
            </a:r>
            <a:endParaRPr lang="zh-CN" altLang="en-US"/>
          </a:p>
          <a:p>
            <a:r>
              <a:rPr lang="en-US" altLang="zh-CN"/>
              <a:t>v2 = v1;</a:t>
            </a:r>
            <a:endParaRPr lang="en-US" altLang="zh-CN"/>
          </a:p>
          <a:p>
            <a:r>
              <a:rPr lang="zh-CN" altLang="en-US"/>
              <a:t>时，因为拷贝赋值被删除，编译器会尝试：</a:t>
            </a:r>
            <a:endParaRPr lang="zh-CN" altLang="en-US"/>
          </a:p>
          <a:p>
            <a:r>
              <a:rPr lang="en-US" altLang="zh-CN"/>
              <a:t>v2 = List(v1)</a:t>
            </a:r>
            <a:endParaRPr lang="en-US" altLang="zh-CN"/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6580" y="1713230"/>
            <a:ext cx="5181600" cy="4351338"/>
          </a:xfrm>
        </p:spPr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20940" y="4639310"/>
            <a:ext cx="459740" cy="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816090" y="6442710"/>
            <a:ext cx="796925" cy="571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35305" y="1584325"/>
            <a:ext cx="5181600" cy="4351338"/>
          </a:xfrm>
        </p:spPr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  <a:p>
            <a:r>
              <a:rPr lang="zh-CN"/>
              <a:t>这里</a:t>
            </a:r>
            <a:r>
              <a:rPr lang="en-US" altLang="zh-CN"/>
              <a:t> </a:t>
            </a:r>
            <a:r>
              <a:rPr lang="en-US" altLang="zh-CN" i="1"/>
              <a:t>make_unique&lt;C&gt;(...)</a:t>
            </a:r>
            <a:r>
              <a:rPr lang="en-US" altLang="zh-CN"/>
              <a:t> </a:t>
            </a:r>
            <a:r>
              <a:rPr lang="zh-CN" altLang="en-US"/>
              <a:t>可以理解为和之前的</a:t>
            </a:r>
            <a:r>
              <a:rPr lang="en-US" altLang="zh-CN"/>
              <a:t> </a:t>
            </a:r>
            <a:r>
              <a:rPr lang="en-US" altLang="zh-CN" i="1"/>
              <a:t>new C(...)</a:t>
            </a:r>
            <a:r>
              <a:rPr lang="en-US" altLang="zh-CN"/>
              <a:t> </a:t>
            </a:r>
            <a:r>
              <a:rPr lang="zh-CN" altLang="en-US"/>
              <a:t>等价，括号里也可以有其他构造函数的参数。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9053830" y="4946015"/>
            <a:ext cx="2115185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函数参数：如何避免不必要的拷贝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注意到，如果函数的参数声明为值类型，很可能会造成一次不必要的拷贝。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5515" y="635"/>
            <a:ext cx="6166485" cy="68573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418705" y="4792980"/>
            <a:ext cx="74612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52415"/>
            <a:ext cx="2847340" cy="150558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5876290"/>
            <a:ext cx="2553970" cy="44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如何避免不必要的拷贝：常引用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因此，可以把函数的参数类型声明为：</a:t>
            </a:r>
            <a:endParaRPr lang="zh-CN" altLang="en-US"/>
          </a:p>
          <a:p>
            <a:r>
              <a:rPr lang="en-US" altLang="zh-CN"/>
              <a:t>Pig const &amp;pig</a:t>
            </a:r>
            <a:endParaRPr lang="en-US" altLang="zh-CN"/>
          </a:p>
          <a:p>
            <a:r>
              <a:rPr lang="zh-CN" altLang="en-US"/>
              <a:t>这样传递的就是</a:t>
            </a:r>
            <a:r>
              <a:rPr lang="en-US" altLang="zh-CN"/>
              <a:t> pig </a:t>
            </a:r>
            <a:r>
              <a:rPr lang="zh-CN" altLang="en-US"/>
              <a:t>对象的</a:t>
            </a:r>
            <a:r>
              <a:rPr lang="zh-CN" altLang="en-US" b="1"/>
              <a:t>常引用</a:t>
            </a:r>
            <a:r>
              <a:rPr lang="zh-CN" altLang="en-US"/>
              <a:t>，从而实际只传递了一个指针，避免了拷贝。</a:t>
            </a:r>
            <a:endParaRPr lang="zh-CN" altLang="en-US"/>
          </a:p>
          <a:p>
            <a:r>
              <a:rPr lang="zh-CN" altLang="en-US"/>
              <a:t>常见的有</a:t>
            </a:r>
            <a:r>
              <a:rPr lang="en-US" altLang="zh-CN"/>
              <a:t> std::vector&lt;int&gt; const &amp;arr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注：有的教材喜欢这样：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const Pig &amp;pig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，仅仅是个人喜好不同，没有实际区别。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7440" y="-635"/>
            <a:ext cx="6004560" cy="68586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480300" y="4740910"/>
            <a:ext cx="1471295" cy="63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8035"/>
            <a:ext cx="214439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函数参数类型优化规则：</a:t>
            </a:r>
            <a:r>
              <a:rPr lang="zh-CN" altLang="en-US">
                <a:sym typeface="+mn-ea"/>
              </a:rPr>
              <a:t>按</a:t>
            </a:r>
            <a:r>
              <a:rPr lang="zh-CN" altLang="en-US"/>
              <a:t>引用还是按值？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如果是基础类型（比如</a:t>
            </a:r>
            <a:r>
              <a:rPr lang="en-US" altLang="zh-CN"/>
              <a:t> int</a:t>
            </a:r>
            <a:r>
              <a:rPr lang="zh-CN" altLang="en-US"/>
              <a:t>，</a:t>
            </a:r>
            <a:r>
              <a:rPr lang="en-US" altLang="zh-CN"/>
              <a:t>float</a:t>
            </a:r>
            <a:r>
              <a:rPr lang="zh-CN" altLang="en-US"/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float squareRoot(float </a:t>
            </a:r>
            <a:r>
              <a:rPr lang="en-US" altLang="zh-CN"/>
              <a:t>val);</a:t>
            </a:r>
            <a:endParaRPr lang="en-US" altLang="zh-CN"/>
          </a:p>
          <a:p>
            <a:r>
              <a:rPr lang="zh-CN" altLang="en-US">
                <a:sym typeface="+mn-ea"/>
              </a:rPr>
              <a:t>如果是原始指针（比如</a:t>
            </a:r>
            <a:r>
              <a:rPr lang="en-US" altLang="zh-CN">
                <a:sym typeface="+mn-ea"/>
              </a:rPr>
              <a:t> int *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Object *</a:t>
            </a:r>
            <a:r>
              <a:rPr lang="zh-CN" altLang="en-US">
                <a:sym typeface="+mn-ea"/>
              </a:rPr>
              <a:t>）则按值传递：</a:t>
            </a:r>
            <a:endParaRPr lang="zh-CN" altLang="en-US"/>
          </a:p>
          <a:p>
            <a:r>
              <a:rPr lang="en-US" altLang="zh-CN">
                <a:sym typeface="+mn-ea"/>
              </a:rPr>
              <a:t>void doSomethingWith(Object *ptr);</a:t>
            </a:r>
            <a:endParaRPr lang="zh-CN" altLang="en-US"/>
          </a:p>
          <a:p>
            <a:r>
              <a:rPr lang="zh-CN" altLang="en-US"/>
              <a:t>如果是数据容器类型（比如</a:t>
            </a:r>
            <a:r>
              <a:rPr lang="en-US" altLang="zh-CN"/>
              <a:t> vector</a:t>
            </a:r>
            <a:r>
              <a:rPr lang="zh-CN" altLang="en-US"/>
              <a:t>，</a:t>
            </a:r>
            <a:r>
              <a:rPr lang="en-US" altLang="zh-CN"/>
              <a:t>string</a:t>
            </a:r>
            <a:r>
              <a:rPr lang="zh-CN" altLang="en-US"/>
              <a:t>）则按常引用传递：</a:t>
            </a:r>
            <a:endParaRPr lang="zh-CN" altLang="en-US"/>
          </a:p>
          <a:p>
            <a:r>
              <a:rPr lang="en-US" altLang="zh-CN"/>
              <a:t>int sumArray(std::vector&lt;int&gt; const &amp;arr);</a:t>
            </a:r>
            <a:endParaRPr lang="en-US" altLang="zh-CN"/>
          </a:p>
          <a:p>
            <a:r>
              <a:rPr lang="zh-CN" altLang="en-US"/>
              <a:t>如果数据容器不大（比如</a:t>
            </a:r>
            <a:r>
              <a:rPr lang="en-US" altLang="zh-CN"/>
              <a:t> tuple&lt;int, int&gt;</a:t>
            </a:r>
            <a:r>
              <a:rPr lang="zh-CN" altLang="en-US"/>
              <a:t>），则其实可以按值传递：</a:t>
            </a:r>
            <a:endParaRPr lang="zh-CN" altLang="en-US"/>
          </a:p>
          <a:p>
            <a:r>
              <a:rPr lang="en-US" altLang="zh-CN"/>
              <a:t>glm::vec3 calculateGravityAt(glm::vec3 pos);</a:t>
            </a:r>
            <a:endParaRPr lang="en-US" altLang="zh-CN"/>
          </a:p>
          <a:p>
            <a:r>
              <a:rPr lang="zh-CN" altLang="en-US"/>
              <a:t>如果是智能指针（比如</a:t>
            </a:r>
            <a:r>
              <a:rPr lang="en-US" altLang="zh-CN"/>
              <a:t> shared_ptr</a:t>
            </a:r>
            <a:r>
              <a:rPr lang="zh-CN" altLang="en-US"/>
              <a:t>），且需要</a:t>
            </a:r>
            <a:r>
              <a:rPr lang="zh-CN" altLang="en-US" b="1"/>
              <a:t>生命周期控制权</a:t>
            </a:r>
            <a:r>
              <a:rPr lang="zh-CN" altLang="en-US"/>
              <a:t>，则按值传递：</a:t>
            </a:r>
            <a:endParaRPr lang="zh-CN" altLang="en-US"/>
          </a:p>
          <a:p>
            <a:r>
              <a:rPr lang="en-US" altLang="zh-CN"/>
              <a:t>void addObject(std::shared_ptr&lt;Object&gt; obj);</a:t>
            </a:r>
            <a:endParaRPr lang="en-US" altLang="zh-CN"/>
          </a:p>
          <a:p>
            <a:r>
              <a:rPr lang="zh-CN" altLang="en-US"/>
              <a:t>如果是智能指针，但</a:t>
            </a:r>
            <a:r>
              <a:rPr lang="zh-CN" altLang="en-US" b="1"/>
              <a:t>不需要生命周期</a:t>
            </a:r>
            <a:r>
              <a:rPr lang="zh-CN" altLang="en-US"/>
              <a:t>，则通过</a:t>
            </a:r>
            <a:r>
              <a:rPr lang="en-US" altLang="zh-CN"/>
              <a:t> .get() </a:t>
            </a:r>
            <a:r>
              <a:rPr lang="zh-CN" altLang="en-US"/>
              <a:t>获取原始指针后，按值传递：</a:t>
            </a:r>
            <a:endParaRPr lang="zh-CN" altLang="en-US"/>
          </a:p>
          <a:p>
            <a:r>
              <a:rPr lang="en-US" altLang="zh-CN"/>
              <a:t>void modifyObject(Object *obj);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cheeseresult"/>
          <p:cNvPicPr>
            <a:picLocks noChangeAspect="1"/>
          </p:cNvPicPr>
          <p:nvPr/>
        </p:nvPicPr>
        <p:blipFill>
          <a:blip r:embed="rId1">
            <a:lum bright="42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可变性</a:t>
            </a:r>
            <a:r>
              <a:rPr lang="en-US" altLang="zh-CN"/>
              <a:t>/</a:t>
            </a:r>
            <a:r>
              <a:rPr lang="zh-CN" altLang="en-US"/>
              <a:t>多线程等概念作为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r>
              <a:rPr lang="en-US" altLang="zh-CN" sz="1600"/>
              <a:t> &amp;&amp;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r>
              <a:rPr lang="zh-CN" altLang="en-US" sz="1600"/>
              <a:t>和</a:t>
            </a:r>
            <a:r>
              <a:rPr lang="en-US" altLang="zh-CN" sz="1600"/>
              <a:t>  std::any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已经发布到：https://github.com/parallel101/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仓库的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？还是善用搜索引擎，这是作业的一部分（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github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909435" y="428625"/>
            <a:ext cx="4830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录播：https://space.bilibili.com/263032155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课件：https://github.com/parallel101/course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</a:rPr>
              <a:t>作业：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14353</Words>
  <Application>WPS Presentation</Application>
  <PresentationFormat>宽屏</PresentationFormat>
  <Paragraphs>693</Paragraphs>
  <Slides>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110" baseType="lpstr">
      <vt:lpstr>Arial</vt:lpstr>
      <vt:lpstr>SimSun</vt:lpstr>
      <vt:lpstr>Wingdings</vt:lpstr>
      <vt:lpstr>Liberation Sans</vt:lpstr>
      <vt:lpstr>Adobe Helvetica</vt:lpstr>
      <vt:lpstr>Cantarell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Noto Looped Thai UI Black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有自定义构造函数时仍想用默认构造函数：= default</vt:lpstr>
      <vt:lpstr>有自定义构造函数时仍想用默认构造函数：= default（续）</vt:lpstr>
      <vt:lpstr>编译器默认生成的构造函数：拷贝构造函数</vt:lpstr>
      <vt:lpstr>拷贝构造函数：用户自定义</vt:lpstr>
      <vt:lpstr>不想要编译器自动生成拷贝构造函数怎么办：= delete</vt:lpstr>
      <vt:lpstr>编译器默认生成的特殊函数：拷贝赋值函数</vt:lpstr>
      <vt:lpstr>编译器自动生成的函数：全家桶</vt:lpstr>
      <vt:lpstr>全家桶：这些函数默认情况下是怎么样的？</vt:lpstr>
      <vt:lpstr>恭喜：你已经基本学废构造函数啦！</vt:lpstr>
      <vt:lpstr>编写我们自己的 vector 类！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函数参数：如何避免不必要的拷贝</vt:lpstr>
      <vt:lpstr>如何避免不必要的拷贝：常引用</vt:lpstr>
      <vt:lpstr>函数参数类型优化规则：按引用还是按值？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1270</cp:revision>
  <dcterms:created xsi:type="dcterms:W3CDTF">2021-12-17T23:47:08Z</dcterms:created>
  <dcterms:modified xsi:type="dcterms:W3CDTF">2021-12-17T23:47:08Z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